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9" r:id="rId5"/>
    <p:sldId id="269" r:id="rId6"/>
    <p:sldId id="278" r:id="rId7"/>
    <p:sldId id="279" r:id="rId8"/>
    <p:sldId id="280" r:id="rId9"/>
    <p:sldId id="277" r:id="rId10"/>
    <p:sldId id="281" r:id="rId11"/>
    <p:sldId id="276" r:id="rId12"/>
  </p:sldIdLst>
  <p:sldSz cx="12195175" cy="6858000"/>
  <p:notesSz cx="6858000" cy="9144000"/>
  <p:defaultTextStyle>
    <a:defPPr>
      <a:defRPr lang="en-US"/>
    </a:defPPr>
    <a:lvl1pPr marL="0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3579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7157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0737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4316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67895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1473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35053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68632" algn="l" defTabSz="10671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DE800"/>
    <a:srgbClr val="70B100"/>
    <a:srgbClr val="E400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 showGuides="1">
      <p:cViewPr varScale="1">
        <p:scale>
          <a:sx n="63" d="100"/>
          <a:sy n="63" d="100"/>
        </p:scale>
        <p:origin x="780" y="64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00CD-D434-4D03-A805-0FC9325FDA9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8E8EE-5751-48AD-BE71-0D78EFD363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148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8E8EE-5751-48AD-BE71-0D78EFD363F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496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8E8EE-5751-48AD-BE71-0D78EFD363F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972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14D3D-7977-4010-B1E3-27B657D32EB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129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8E8EE-5751-48AD-BE71-0D78EFD363F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21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8E8EE-5751-48AD-BE71-0D78EFD363F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346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51401-590F-47C9-8B67-EBAA2564C1A9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323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51401-590F-47C9-8B67-EBAA2564C1A9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6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713" y="0"/>
            <a:ext cx="12190462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638" y="4336020"/>
            <a:ext cx="10365899" cy="96518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276" y="5328008"/>
            <a:ext cx="8536623" cy="83651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3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7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0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4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67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3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68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8132852" y="1929450"/>
            <a:ext cx="4081364" cy="4941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002" y="253050"/>
            <a:ext cx="9083167" cy="64213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8536"/>
            <a:ext cx="12204000" cy="45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4500DC6-5A30-4C91-9C3B-E1A0FD0A2C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435" y="69495"/>
            <a:ext cx="273630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9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800"/>
            </a:lvl1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609760" y="274641"/>
            <a:ext cx="10975657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>
            <a:lvl1pPr algn="l" defTabSz="1067157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9F23FE-50D1-47CA-955E-88629B99D0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9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90075" y="692696"/>
            <a:ext cx="1078901" cy="5472608"/>
          </a:xfrm>
        </p:spPr>
        <p:txBody>
          <a:bodyPr vert="eaVert" anchor="t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455" y="692696"/>
            <a:ext cx="9730604" cy="5472608"/>
          </a:xfrm>
        </p:spPr>
        <p:txBody>
          <a:bodyPr vert="eaVert"/>
          <a:lstStyle>
            <a:lvl1pPr>
              <a:defRPr sz="1800"/>
            </a:lvl1pPr>
            <a:lvl2pPr>
              <a:defRPr sz="1800"/>
            </a:lvl2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4D5116-4798-4CEA-A889-090CE9D73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2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400184" indent="-400184">
              <a:buFont typeface="Arial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867066" indent="-333487">
              <a:buFont typeface="Arial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333947" indent="-266790">
              <a:buFont typeface="Arial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867526" indent="-266790">
              <a:buFont typeface="Arial" pitchFamily="34" charset="0"/>
              <a:buChar char="•"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401106" indent="-266790">
              <a:buFont typeface="Arial" pitchFamily="34" charset="0"/>
              <a:buChar char="•"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3620AE6-C0BB-4C39-B42B-58CA419B33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8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914638" y="2943994"/>
            <a:ext cx="10365899" cy="96518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829276" y="4194930"/>
            <a:ext cx="8536623" cy="83651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3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7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0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4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67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1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3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68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15B0627-2C03-4CC3-939F-C3ACD687CE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2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4978" y="1262532"/>
            <a:ext cx="5389200" cy="481171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9595" y="1262532"/>
            <a:ext cx="5389200" cy="4811714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7AD7BC5-452A-4F95-900A-40B33796F9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1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759" y="1268760"/>
            <a:ext cx="5388321" cy="639762"/>
          </a:xfrm>
        </p:spPr>
        <p:txBody>
          <a:bodyPr anchor="t">
            <a:normAutofit/>
          </a:bodyPr>
          <a:lstStyle>
            <a:lvl1pPr marL="0" indent="0">
              <a:buNone/>
              <a:defRPr sz="2000" b="1"/>
            </a:lvl1pPr>
            <a:lvl2pPr marL="533579" indent="0">
              <a:buNone/>
              <a:defRPr sz="2300" b="1"/>
            </a:lvl2pPr>
            <a:lvl3pPr marL="1067157" indent="0">
              <a:buNone/>
              <a:defRPr sz="2100" b="1"/>
            </a:lvl3pPr>
            <a:lvl4pPr marL="1600737" indent="0">
              <a:buNone/>
              <a:defRPr sz="1800" b="1"/>
            </a:lvl4pPr>
            <a:lvl5pPr marL="2134316" indent="0">
              <a:buNone/>
              <a:defRPr sz="1800" b="1"/>
            </a:lvl5pPr>
            <a:lvl6pPr marL="2667895" indent="0">
              <a:buNone/>
              <a:defRPr sz="1800" b="1"/>
            </a:lvl6pPr>
            <a:lvl7pPr marL="3201473" indent="0">
              <a:buNone/>
              <a:defRPr sz="1800" b="1"/>
            </a:lvl7pPr>
            <a:lvl8pPr marL="3735053" indent="0">
              <a:buNone/>
              <a:defRPr sz="1800" b="1"/>
            </a:lvl8pPr>
            <a:lvl9pPr marL="4268632" indent="0">
              <a:buNone/>
              <a:defRPr sz="18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759" y="1988840"/>
            <a:ext cx="5388321" cy="413732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981" y="1268760"/>
            <a:ext cx="5390437" cy="639762"/>
          </a:xfrm>
        </p:spPr>
        <p:txBody>
          <a:bodyPr anchor="t">
            <a:norm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3579" indent="0">
              <a:buNone/>
              <a:defRPr sz="2300" b="1"/>
            </a:lvl2pPr>
            <a:lvl3pPr marL="1067157" indent="0">
              <a:buNone/>
              <a:defRPr sz="2100" b="1"/>
            </a:lvl3pPr>
            <a:lvl4pPr marL="1600737" indent="0">
              <a:buNone/>
              <a:defRPr sz="1800" b="1"/>
            </a:lvl4pPr>
            <a:lvl5pPr marL="2134316" indent="0">
              <a:buNone/>
              <a:defRPr sz="1800" b="1"/>
            </a:lvl5pPr>
            <a:lvl6pPr marL="2667895" indent="0">
              <a:buNone/>
              <a:defRPr sz="1800" b="1"/>
            </a:lvl6pPr>
            <a:lvl7pPr marL="3201473" indent="0">
              <a:buNone/>
              <a:defRPr sz="1800" b="1"/>
            </a:lvl7pPr>
            <a:lvl8pPr marL="3735053" indent="0">
              <a:buNone/>
              <a:defRPr sz="1800" b="1"/>
            </a:lvl8pPr>
            <a:lvl9pPr marL="4268632" indent="0">
              <a:buNone/>
              <a:defRPr sz="18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981" y="1988840"/>
            <a:ext cx="5390437" cy="413732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09760" y="274641"/>
            <a:ext cx="10975657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>
            <a:lvl1pPr algn="l" defTabSz="1067157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7DBB3A-FCC4-4B95-BD25-1A917B5BCF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8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609760" y="274641"/>
            <a:ext cx="10975657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>
            <a:lvl1pPr algn="l" defTabSz="1067157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90AB39-492B-4906-9ACD-EAAE4D4571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231C0-C712-417D-BD5D-3DAC3F81A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6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73051"/>
            <a:ext cx="4012129" cy="707677"/>
          </a:xfrm>
        </p:spPr>
        <p:txBody>
          <a:bodyPr anchor="t"/>
          <a:lstStyle>
            <a:lvl1pPr algn="l">
              <a:defRPr sz="23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975" y="273051"/>
            <a:ext cx="6817442" cy="585311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760" y="1124744"/>
            <a:ext cx="4012129" cy="5001419"/>
          </a:xfrm>
        </p:spPr>
        <p:txBody>
          <a:bodyPr/>
          <a:lstStyle>
            <a:lvl1pPr marL="0" indent="0">
              <a:buNone/>
              <a:defRPr sz="1700"/>
            </a:lvl1pPr>
            <a:lvl2pPr marL="533579" indent="0">
              <a:buNone/>
              <a:defRPr sz="1400"/>
            </a:lvl2pPr>
            <a:lvl3pPr marL="1067157" indent="0">
              <a:buNone/>
              <a:defRPr sz="1200"/>
            </a:lvl3pPr>
            <a:lvl4pPr marL="1600737" indent="0">
              <a:buNone/>
              <a:defRPr sz="1000"/>
            </a:lvl4pPr>
            <a:lvl5pPr marL="2134316" indent="0">
              <a:buNone/>
              <a:defRPr sz="1000"/>
            </a:lvl5pPr>
            <a:lvl6pPr marL="2667895" indent="0">
              <a:buNone/>
              <a:defRPr sz="1000"/>
            </a:lvl6pPr>
            <a:lvl7pPr marL="3201473" indent="0">
              <a:buNone/>
              <a:defRPr sz="1000"/>
            </a:lvl7pPr>
            <a:lvl8pPr marL="3735053" indent="0">
              <a:buNone/>
              <a:defRPr sz="1000"/>
            </a:lvl8pPr>
            <a:lvl9pPr marL="4268632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62AABE-72CE-4C9F-A18E-5788F38316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716" y="39231"/>
            <a:ext cx="187220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18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979" y="4800601"/>
            <a:ext cx="10945216" cy="500607"/>
          </a:xfrm>
        </p:spPr>
        <p:txBody>
          <a:bodyPr anchor="t"/>
          <a:lstStyle>
            <a:lvl1pPr algn="l">
              <a:defRPr sz="23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4979" y="612776"/>
            <a:ext cx="10945216" cy="4114800"/>
          </a:xfrm>
        </p:spPr>
        <p:txBody>
          <a:bodyPr>
            <a:normAutofit/>
          </a:bodyPr>
          <a:lstStyle>
            <a:lvl1pPr marL="0" indent="0">
              <a:buNone/>
              <a:defRPr sz="3200" b="1"/>
            </a:lvl1pPr>
            <a:lvl2pPr marL="533579" indent="0">
              <a:buNone/>
              <a:defRPr sz="3200"/>
            </a:lvl2pPr>
            <a:lvl3pPr marL="1067157" indent="0">
              <a:buNone/>
              <a:defRPr sz="2700"/>
            </a:lvl3pPr>
            <a:lvl4pPr marL="1600737" indent="0">
              <a:buNone/>
              <a:defRPr sz="2300"/>
            </a:lvl4pPr>
            <a:lvl5pPr marL="2134316" indent="0">
              <a:buNone/>
              <a:defRPr sz="2300"/>
            </a:lvl5pPr>
            <a:lvl6pPr marL="2667895" indent="0">
              <a:buNone/>
              <a:defRPr sz="2300"/>
            </a:lvl6pPr>
            <a:lvl7pPr marL="3201473" indent="0">
              <a:buNone/>
              <a:defRPr sz="2300"/>
            </a:lvl7pPr>
            <a:lvl8pPr marL="3735053" indent="0">
              <a:buNone/>
              <a:defRPr sz="2300"/>
            </a:lvl8pPr>
            <a:lvl9pPr marL="4268632" indent="0">
              <a:buNone/>
              <a:defRPr sz="23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979" y="5367339"/>
            <a:ext cx="10945216" cy="804862"/>
          </a:xfrm>
        </p:spPr>
        <p:txBody>
          <a:bodyPr/>
          <a:lstStyle>
            <a:lvl1pPr marL="0" indent="0">
              <a:buNone/>
              <a:defRPr sz="1700"/>
            </a:lvl1pPr>
            <a:lvl2pPr marL="533579" indent="0">
              <a:buNone/>
              <a:defRPr sz="1400"/>
            </a:lvl2pPr>
            <a:lvl3pPr marL="1067157" indent="0">
              <a:buNone/>
              <a:defRPr sz="1200"/>
            </a:lvl3pPr>
            <a:lvl4pPr marL="1600737" indent="0">
              <a:buNone/>
              <a:defRPr sz="1000"/>
            </a:lvl4pPr>
            <a:lvl5pPr marL="2134316" indent="0">
              <a:buNone/>
              <a:defRPr sz="1000"/>
            </a:lvl5pPr>
            <a:lvl6pPr marL="2667895" indent="0">
              <a:buNone/>
              <a:defRPr sz="1000"/>
            </a:lvl6pPr>
            <a:lvl7pPr marL="3201473" indent="0">
              <a:buNone/>
              <a:defRPr sz="1000"/>
            </a:lvl7pPr>
            <a:lvl8pPr marL="3735053" indent="0">
              <a:buNone/>
              <a:defRPr sz="1000"/>
            </a:lvl8pPr>
            <a:lvl9pPr marL="4268632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329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187" y="0"/>
            <a:ext cx="9700752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760" y="274641"/>
            <a:ext cx="10975657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760" y="1268761"/>
            <a:ext cx="10975657" cy="4857404"/>
          </a:xfrm>
          <a:prstGeom prst="rect">
            <a:avLst/>
          </a:prstGeom>
        </p:spPr>
        <p:txBody>
          <a:bodyPr vert="horz" lIns="106716" tIns="53357" rIns="106716" bIns="53357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9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01D4-3BFD-4981-9170-F467CA40D31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685" y="6309320"/>
            <a:ext cx="3861806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9875" y="6309320"/>
            <a:ext cx="2845541" cy="365125"/>
          </a:xfrm>
          <a:prstGeom prst="rect">
            <a:avLst/>
          </a:prstGeom>
        </p:spPr>
        <p:txBody>
          <a:bodyPr vert="horz" lIns="106716" tIns="53357" rIns="106716" bIns="5335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D436-A011-44A5-872B-A91E21426C05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115" y="247363"/>
            <a:ext cx="1038980" cy="27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5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1067157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184" indent="-400184" algn="l" defTabSz="106715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67066" indent="-333487" algn="l" defTabSz="1067157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33947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67526" indent="-266790" algn="l" defTabSz="1067157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401106" indent="-266790" algn="l" defTabSz="1067157" rtl="0" eaLnBrk="1" latinLnBrk="0" hangingPunct="1">
        <a:spcBef>
          <a:spcPct val="20000"/>
        </a:spcBef>
        <a:buFont typeface="Arial" pitchFamily="34" charset="0"/>
        <a:buChar char="»"/>
        <a:defRPr sz="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934684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68263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01842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5422" indent="-266790" algn="l" defTabSz="10671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579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7157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737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4316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7895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1473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5053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8632" algn="l" defTabSz="10671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637" y="5373216"/>
            <a:ext cx="10365899" cy="893180"/>
          </a:xfrm>
        </p:spPr>
        <p:txBody>
          <a:bodyPr>
            <a:normAutofit/>
          </a:bodyPr>
          <a:lstStyle/>
          <a:p>
            <a:r>
              <a:rPr lang="en-GB" sz="2600" dirty="0">
                <a:latin typeface="+mn-lt"/>
              </a:rPr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276" y="6165304"/>
            <a:ext cx="8536623" cy="648072"/>
          </a:xfrm>
        </p:spPr>
        <p:txBody>
          <a:bodyPr>
            <a:normAutofit/>
          </a:bodyPr>
          <a:lstStyle/>
          <a:p>
            <a:r>
              <a:rPr lang="en-GB" sz="1400" b="1" dirty="0"/>
              <a:t>Presenter Name</a:t>
            </a:r>
            <a:br>
              <a:rPr lang="en-GB" sz="1400" dirty="0"/>
            </a:br>
            <a:fld id="{6E58B5B6-260C-4F50-BDA0-5A03DC907F6F}" type="datetime3">
              <a:rPr lang="en-GB" sz="1400" smtClean="0"/>
              <a:t>11 June, 2020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3121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Inputs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064" y="1124744"/>
            <a:ext cx="8753047" cy="5307220"/>
          </a:xfrm>
        </p:spPr>
      </p:pic>
    </p:spTree>
    <p:extLst>
      <p:ext uri="{BB962C8B-B14F-4D97-AF65-F5344CB8AC3E}">
        <p14:creationId xmlns:p14="http://schemas.microsoft.com/office/powerpoint/2010/main" val="71295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Project’s Critical path: </a:t>
            </a:r>
            <a:r>
              <a:rPr lang="en-GB" b="0" dirty="0"/>
              <a:t>Information Inputs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115" y="2420888"/>
            <a:ext cx="7688697" cy="2300996"/>
          </a:xfrm>
        </p:spPr>
      </p:pic>
    </p:spTree>
    <p:extLst>
      <p:ext uri="{BB962C8B-B14F-4D97-AF65-F5344CB8AC3E}">
        <p14:creationId xmlns:p14="http://schemas.microsoft.com/office/powerpoint/2010/main" val="417287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Who has the costing information?</a:t>
            </a:r>
          </a:p>
          <a:p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Who knows what interfaces each application has?</a:t>
            </a:r>
          </a:p>
          <a:p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Who can rate the applications for business and technical fit?</a:t>
            </a:r>
          </a:p>
          <a:p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Who can supply the </a:t>
            </a:r>
            <a:r>
              <a:rPr lang="en-GB" sz="1400" dirty="0" err="1">
                <a:solidFill>
                  <a:schemeClr val="tx1"/>
                </a:solidFill>
              </a:rPr>
              <a:t>catalog</a:t>
            </a:r>
            <a:r>
              <a:rPr lang="en-GB" sz="1400" dirty="0">
                <a:solidFill>
                  <a:schemeClr val="tx1"/>
                </a:solidFill>
              </a:rPr>
              <a:t> of business processes?</a:t>
            </a:r>
          </a:p>
          <a:p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40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2099988"/>
            <a:ext cx="10975657" cy="4857404"/>
          </a:xfrm>
        </p:spPr>
        <p:txBody>
          <a:bodyPr>
            <a:normAutofit/>
          </a:bodyPr>
          <a:lstStyle/>
          <a:p>
            <a:r>
              <a:rPr lang="en-GB" sz="1400" dirty="0"/>
              <a:t>Database software such as SQL Server</a:t>
            </a:r>
            <a:br>
              <a:rPr lang="en-GB" sz="1400" dirty="0"/>
            </a:br>
            <a:endParaRPr lang="en-GB" sz="1400" dirty="0"/>
          </a:p>
          <a:p>
            <a:r>
              <a:rPr lang="en-GB" sz="1400" dirty="0"/>
              <a:t>Operating systems</a:t>
            </a:r>
            <a:br>
              <a:rPr lang="en-GB" sz="1400" dirty="0"/>
            </a:br>
            <a:endParaRPr lang="en-GB" sz="1400" dirty="0"/>
          </a:p>
          <a:p>
            <a:r>
              <a:rPr lang="en-GB" sz="1400" dirty="0"/>
              <a:t>Workhorse software such as MS Office</a:t>
            </a:r>
            <a:br>
              <a:rPr lang="en-GB" sz="1400" dirty="0"/>
            </a:br>
            <a:endParaRPr lang="en-GB" sz="1400" dirty="0"/>
          </a:p>
          <a:p>
            <a:pPr fontAlgn="t"/>
            <a:r>
              <a:rPr lang="en-GB" sz="1400" dirty="0"/>
              <a:t>Utility software such as 7Zip</a:t>
            </a:r>
            <a:br>
              <a:rPr lang="en-GB" sz="1400" dirty="0"/>
            </a:br>
            <a:endParaRPr lang="en-GB" sz="1400" dirty="0"/>
          </a:p>
          <a:p>
            <a:pPr fontAlgn="t"/>
            <a:r>
              <a:rPr lang="en-GB" sz="1400" dirty="0"/>
              <a:t>Software that the organization relies on</a:t>
            </a:r>
            <a:br>
              <a:rPr lang="en-GB" sz="1400" dirty="0"/>
            </a:br>
            <a:endParaRPr lang="en-GB" sz="1400" dirty="0"/>
          </a:p>
          <a:p>
            <a:r>
              <a:rPr lang="en-GB" sz="1400" dirty="0"/>
              <a:t>Software that imposes a non-trivial cost on the organization</a:t>
            </a:r>
          </a:p>
          <a:p>
            <a:endParaRPr lang="en-GB" sz="1400" dirty="0"/>
          </a:p>
          <a:p>
            <a:r>
              <a:rPr lang="en-GB" sz="1400" dirty="0"/>
              <a:t>“Grey IT”: Spreadsheets that manage business critical data</a:t>
            </a:r>
            <a:br>
              <a:rPr lang="en-GB" sz="1400" dirty="0"/>
            </a:br>
            <a:endParaRPr lang="en-GB" sz="1400" dirty="0"/>
          </a:p>
          <a:p>
            <a:r>
              <a:rPr lang="en-GB" sz="1400" dirty="0"/>
              <a:t>“Grey IT”: Access databases that hold business critical or sensitive data</a:t>
            </a:r>
          </a:p>
          <a:p>
            <a:pPr marL="0" indent="0">
              <a:buNone/>
            </a:pPr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5318955"/>
            <a:ext cx="669151" cy="5974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4838527"/>
            <a:ext cx="669151" cy="5974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4358101"/>
            <a:ext cx="669151" cy="5974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3877675"/>
            <a:ext cx="669151" cy="5974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3397249"/>
            <a:ext cx="669150" cy="5974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2916823"/>
            <a:ext cx="669150" cy="59745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2436397"/>
            <a:ext cx="669150" cy="59745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27" y="1955971"/>
            <a:ext cx="669150" cy="597456"/>
          </a:xfrm>
          <a:prstGeom prst="rect">
            <a:avLst/>
          </a:prstGeom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609760" y="1313224"/>
            <a:ext cx="10975657" cy="531600"/>
          </a:xfrm>
          <a:prstGeom prst="rect">
            <a:avLst/>
          </a:prstGeom>
        </p:spPr>
        <p:txBody>
          <a:bodyPr vert="horz" lIns="106716" tIns="53357" rIns="106716" bIns="53357" rtlCol="0">
            <a:normAutofit/>
          </a:bodyPr>
          <a:lstStyle>
            <a:lvl1pPr marL="400184" indent="-400184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67066" indent="-333487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33947" indent="-266790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67526" indent="-266790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01106" indent="-266790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934684" indent="-266790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68263" indent="-266790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1842" indent="-266790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35422" indent="-266790" algn="l" defTabSz="10671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“That depends on what your definition of ‘IS’ is.” </a:t>
            </a:r>
            <a:r>
              <a:rPr lang="en-GB" sz="1400" dirty="0">
                <a:solidFill>
                  <a:schemeClr val="tx1"/>
                </a:solidFill>
              </a:rPr>
              <a:t>- Bill Clinton, Former President of the United States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But… What Is An Application?</a:t>
            </a:r>
          </a:p>
        </p:txBody>
      </p:sp>
    </p:spTree>
    <p:extLst>
      <p:ext uri="{BB962C8B-B14F-4D97-AF65-F5344CB8AC3E}">
        <p14:creationId xmlns:p14="http://schemas.microsoft.com/office/powerpoint/2010/main" val="312685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80963" y="202633"/>
            <a:ext cx="5267975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>
            <a:lvl1pPr algn="l" defTabSz="1067157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High-Level Plan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760" y="1268761"/>
            <a:ext cx="10975657" cy="4857404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GB" sz="1400" dirty="0">
                <a:solidFill>
                  <a:schemeClr val="tx1"/>
                </a:solidFill>
              </a:rPr>
              <a:t>Information Gathering</a:t>
            </a:r>
          </a:p>
          <a:p>
            <a:pPr>
              <a:buFont typeface="+mj-lt"/>
              <a:buAutoNum type="arabicPeriod"/>
            </a:pPr>
            <a:endParaRPr lang="en-GB" sz="1400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en-GB" sz="1400" dirty="0">
                <a:solidFill>
                  <a:schemeClr val="tx1"/>
                </a:solidFill>
              </a:rPr>
              <a:t>Target Selection </a:t>
            </a:r>
          </a:p>
          <a:p>
            <a:pPr>
              <a:buFont typeface="+mj-lt"/>
              <a:buAutoNum type="arabicPeriod"/>
            </a:pPr>
            <a:endParaRPr lang="en-GB" sz="1400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en-GB" sz="1400" dirty="0">
                <a:solidFill>
                  <a:schemeClr val="tx1"/>
                </a:solidFill>
              </a:rPr>
              <a:t>Data Validation &amp; Follow Up</a:t>
            </a:r>
          </a:p>
          <a:p>
            <a:pPr>
              <a:buFont typeface="+mj-lt"/>
              <a:buAutoNum type="arabicPeriod"/>
            </a:pPr>
            <a:endParaRPr lang="en-GB" sz="1400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en-GB" sz="1400" dirty="0" err="1">
                <a:solidFill>
                  <a:schemeClr val="tx1"/>
                </a:solidFill>
              </a:rPr>
              <a:t>Roadmapping</a:t>
            </a:r>
            <a:endParaRPr lang="en-GB" sz="1400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endParaRPr lang="en-GB" sz="1400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en-GB" sz="1400" dirty="0">
                <a:solidFill>
                  <a:schemeClr val="tx1"/>
                </a:solidFill>
              </a:rPr>
              <a:t>Roadmap Rollout </a:t>
            </a:r>
          </a:p>
          <a:p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22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80963" y="202633"/>
            <a:ext cx="5267975" cy="850103"/>
          </a:xfrm>
          <a:prstGeom prst="rect">
            <a:avLst/>
          </a:prstGeom>
        </p:spPr>
        <p:txBody>
          <a:bodyPr vert="horz" lIns="106716" tIns="53357" rIns="106716" bIns="53357" rtlCol="0" anchor="ctr">
            <a:normAutofit/>
          </a:bodyPr>
          <a:lstStyle>
            <a:lvl1pPr algn="l" defTabSz="1067157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Quick Wins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760" y="1268761"/>
            <a:ext cx="10975657" cy="4857404"/>
          </a:xfrm>
        </p:spPr>
        <p:txBody>
          <a:bodyPr>
            <a:normAutofit/>
          </a:bodyPr>
          <a:lstStyle/>
          <a:p>
            <a:r>
              <a:rPr lang="en-GB" sz="1400" dirty="0"/>
              <a:t>Formal application </a:t>
            </a:r>
            <a:r>
              <a:rPr lang="en-GB" sz="1400" dirty="0" err="1"/>
              <a:t>catalog</a:t>
            </a:r>
            <a:r>
              <a:rPr lang="en-GB" sz="1400" dirty="0"/>
              <a:t> -  provides standardized understanding of portfolio</a:t>
            </a:r>
          </a:p>
          <a:p>
            <a:endParaRPr lang="en-GB" sz="1400" dirty="0"/>
          </a:p>
          <a:p>
            <a:r>
              <a:rPr lang="en-GB" sz="1400" dirty="0"/>
              <a:t>Business / application mapping – provides understanding of level of automation and level of reliance on core applications</a:t>
            </a:r>
          </a:p>
          <a:p>
            <a:endParaRPr lang="en-GB" sz="1400" dirty="0"/>
          </a:p>
          <a:p>
            <a:r>
              <a:rPr lang="en-GB" sz="1400" dirty="0"/>
              <a:t>Identification of rogue access databases – provides risk reduction</a:t>
            </a:r>
          </a:p>
          <a:p>
            <a:pPr marL="0" indent="0">
              <a:buNone/>
            </a:pPr>
            <a:endParaRPr lang="en-GB" sz="1400" dirty="0"/>
          </a:p>
          <a:p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914637" y="5373216"/>
            <a:ext cx="10365899" cy="893180"/>
          </a:xfrm>
        </p:spPr>
        <p:txBody>
          <a:bodyPr>
            <a:normAutofit/>
          </a:bodyPr>
          <a:lstStyle/>
          <a:p>
            <a:r>
              <a:rPr lang="en-GB" sz="2600" dirty="0">
                <a:latin typeface="+mn-lt"/>
              </a:rPr>
              <a:t>Thank You!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829276" y="6165304"/>
            <a:ext cx="8536623" cy="648072"/>
          </a:xfrm>
        </p:spPr>
        <p:txBody>
          <a:bodyPr>
            <a:normAutofit/>
          </a:bodyPr>
          <a:lstStyle/>
          <a:p>
            <a:r>
              <a:rPr lang="en-GB" sz="1400" b="1" dirty="0"/>
              <a:t>Presenter Name</a:t>
            </a:r>
            <a:br>
              <a:rPr lang="en-GB" sz="1400" dirty="0"/>
            </a:br>
            <a:fld id="{6E58B5B6-260C-4F50-BDA0-5A03DC907F6F}" type="datetime3">
              <a:rPr lang="en-GB" sz="1400" smtClean="0"/>
              <a:t>11 June, 2020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1843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2C6"/>
      </a:hlink>
      <a:folHlink>
        <a:srgbClr val="35BA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8FE1AD7B338144B61E7878C1F616DD" ma:contentTypeVersion="11" ma:contentTypeDescription="Create a new document." ma:contentTypeScope="" ma:versionID="3ab3bdb502c7f451c7a735a94387e7fb">
  <xsd:schema xmlns:xsd="http://www.w3.org/2001/XMLSchema" xmlns:xs="http://www.w3.org/2001/XMLSchema" xmlns:p="http://schemas.microsoft.com/office/2006/metadata/properties" xmlns:ns2="fc86f14d-4390-44cf-a3f3-ed799944278d" xmlns:ns3="b83829d4-2f11-452a-a01b-b6a940e06f29" xmlns:ns4="7c91040d-3dba-4be2-8578-7d8b34f1f0cf" targetNamespace="http://schemas.microsoft.com/office/2006/metadata/properties" ma:root="true" ma:fieldsID="e618ce748a2cf10c450b7ea85a72612c" ns2:_="" ns3:_="" ns4:_="">
    <xsd:import namespace="fc86f14d-4390-44cf-a3f3-ed799944278d"/>
    <xsd:import namespace="b83829d4-2f11-452a-a01b-b6a940e06f29"/>
    <xsd:import namespace="7c91040d-3dba-4be2-8578-7d8b34f1f0c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86f14d-4390-44cf-a3f3-ed799944278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829d4-2f11-452a-a01b-b6a940e06f29" elementFormDefault="qualified">
    <xsd:import namespace="http://schemas.microsoft.com/office/2006/documentManagement/types"/>
    <xsd:import namespace="http://schemas.microsoft.com/office/infopath/2007/PartnerControls"/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91040d-3dba-4be2-8578-7d8b34f1f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3663438-7DC0-4E43-B6FC-39328A3B71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86f14d-4390-44cf-a3f3-ed799944278d"/>
    <ds:schemaRef ds:uri="b83829d4-2f11-452a-a01b-b6a940e06f29"/>
    <ds:schemaRef ds:uri="7c91040d-3dba-4be2-8578-7d8b34f1f0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1BB8587-C040-486C-B776-A741DBC740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C809B9-0811-48ED-943C-CF1AF705618E}">
  <ds:schemaRefs>
    <ds:schemaRef ds:uri="b83829d4-2f11-452a-a01b-b6a940e06f29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fc86f14d-4390-44cf-a3f3-ed799944278d"/>
    <ds:schemaRef ds:uri="http://schemas.microsoft.com/office/2006/documentManagement/types"/>
    <ds:schemaRef ds:uri="7c91040d-3dba-4be2-8578-7d8b34f1f0cf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</TotalTime>
  <Words>209</Words>
  <Application>Microsoft Office PowerPoint</Application>
  <PresentationFormat>Custom</PresentationFormat>
  <Paragraphs>48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Presentation Title</vt:lpstr>
      <vt:lpstr>Inputs</vt:lpstr>
      <vt:lpstr>The Project’s Critical path: Information Inputs</vt:lpstr>
      <vt:lpstr>Key Questions</vt:lpstr>
      <vt:lpstr>But… What Is An Application?</vt:lpstr>
      <vt:lpstr>PowerPoint Presentation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Mauro Guido</dc:creator>
  <cp:lastModifiedBy>Jenna King</cp:lastModifiedBy>
  <cp:revision>95</cp:revision>
  <dcterms:created xsi:type="dcterms:W3CDTF">2013-07-04T08:47:32Z</dcterms:created>
  <dcterms:modified xsi:type="dcterms:W3CDTF">2020-06-11T15:27:07Z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0x010100CD8FE1AD7B338144B61E7878C1F616DD</vt:lpwstr>
  </property>
</Properties>
</file>